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Economica" panose="020B0604020202020204" charset="0"/>
      <p:regular r:id="rId14"/>
      <p:bold r:id="rId15"/>
      <p:italic r:id="rId16"/>
      <p:boldItalic r:id="rId17"/>
    </p:embeddedFont>
    <p:embeddedFont>
      <p:font typeface="Montserrat" panose="020B0604020202020204" charset="0"/>
      <p:regular r:id="rId18"/>
      <p:bold r:id="rId19"/>
      <p:italic r:id="rId20"/>
      <p:boldItalic r:id="rId21"/>
    </p:embeddedFont>
    <p:embeddedFont>
      <p:font typeface="Open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60AB48-17E6-4995-8387-FF2C777D2761}" v="1" dt="2018-10-14T16:37:01"/>
  </p1510:revLst>
</p1510:revInfo>
</file>

<file path=ppt/tableStyles.xml><?xml version="1.0" encoding="utf-8"?>
<a:tblStyleLst xmlns:a="http://schemas.openxmlformats.org/drawingml/2006/main" def="{4C3710D6-C636-49B0-AF22-9154AA5CDBDE}">
  <a:tblStyle styleId="{4C3710D6-C636-49B0-AF22-9154AA5CDB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2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y Chen" userId="0da78054ccaa8a9a" providerId="LiveId" clId="{F860AB48-17E6-4995-8387-FF2C777D2761}"/>
    <pc:docChg chg="modSld">
      <pc:chgData name="Lucy Chen" userId="0da78054ccaa8a9a" providerId="LiveId" clId="{F860AB48-17E6-4995-8387-FF2C777D2761}" dt="2018-10-14T16:37:05.609" v="1" actId="14100"/>
      <pc:docMkLst>
        <pc:docMk/>
      </pc:docMkLst>
      <pc:sldChg chg="addSp modSp modAnim">
        <pc:chgData name="Lucy Chen" userId="0da78054ccaa8a9a" providerId="LiveId" clId="{F860AB48-17E6-4995-8387-FF2C777D2761}" dt="2018-10-14T16:37:05.609" v="1" actId="14100"/>
        <pc:sldMkLst>
          <pc:docMk/>
          <pc:sldMk cId="0" sldId="257"/>
        </pc:sldMkLst>
        <pc:picChg chg="add mod">
          <ac:chgData name="Lucy Chen" userId="0da78054ccaa8a9a" providerId="LiveId" clId="{F860AB48-17E6-4995-8387-FF2C777D2761}" dt="2018-10-14T16:37:05.609" v="1" actId="14100"/>
          <ac:picMkLst>
            <pc:docMk/>
            <pc:sldMk cId="0" sldId="257"/>
            <ac:picMk id="2" creationId="{2EB1F193-2EA8-4AED-B19A-E68AFEA1AD1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3f7abae52_1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3f7abae52_1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3fb599c9f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3fb599c9f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f7abae5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f7abae5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3f7abae52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3f7abae52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3f7abae5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3f7abae5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3f7abae52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3f7abae52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3f7abae52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3f7abae52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3f7abae5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3f7abae5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3f7abae52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3f7abae52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scientificamerican.com/article/is-recycling-worth-it/" TargetMode="External"/><Relationship Id="rId5" Type="http://schemas.openxmlformats.org/officeDocument/2006/relationships/hyperlink" Target="https://www.statista.com/statistics/695426/americans-participating-in-recycling-in-the-united-states/" TargetMode="External"/><Relationship Id="rId4" Type="http://schemas.openxmlformats.org/officeDocument/2006/relationships/hyperlink" Target="http://www.post-gazette.com/local/city/2015/06/03/Recycling-of-solid-waste-continues-to-grow-in-city-but-still-short-of-goal/stories/201506030145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0" y="1806450"/>
            <a:ext cx="9144000" cy="1530600"/>
          </a:xfrm>
          <a:prstGeom prst="rect">
            <a:avLst/>
          </a:prstGeom>
          <a:solidFill>
            <a:srgbClr val="FFFFFF">
              <a:alpha val="334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Green Team Presentation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solidFill>
            <a:srgbClr val="FFFFFF">
              <a:alpha val="3608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Questions?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solidFill>
            <a:srgbClr val="FFFFFF">
              <a:alpha val="334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2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http://www.post-gazette.com/local/city/2015/06/03/Recycling-of-solid-waste-continues-to-grow-in-city-but-still-short-of-goal/stories/201506030145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2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https://www.statista.com/statistics/695426/americans-participating-in-recycling-in-the-united-states/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2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https://www.scientificamerican.com/article/is-recycling-worth-it/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 u="sng">
                <a:latin typeface="Arial"/>
                <a:ea typeface="Arial"/>
                <a:cs typeface="Arial"/>
                <a:sym typeface="Arial"/>
              </a:rPr>
              <a:t>https://arstechnica.com/information-technology/2017/02/new-10-raspberry-pi-zero-comes-with-wi-fi-and-bluetooth/</a:t>
            </a:r>
            <a:endParaRPr sz="1200" u="sng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 if everyone recycled 2">
            <a:hlinkClick r:id="" action="ppaction://media"/>
            <a:extLst>
              <a:ext uri="{FF2B5EF4-FFF2-40B4-BE49-F238E27FC236}">
                <a16:creationId xmlns:a16="http://schemas.microsoft.com/office/drawing/2014/main" id="{2EB1F193-2EA8-4AED-B19A-E68AFEA1AD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dobe Spark Video">
            <a:hlinkClick r:id="" action="ppaction://media"/>
            <a:extLst>
              <a:ext uri="{FF2B5EF4-FFF2-40B4-BE49-F238E27FC236}">
                <a16:creationId xmlns:a16="http://schemas.microsoft.com/office/drawing/2014/main" id="{3A38673A-8600-4DFB-96C7-36CC1642D7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8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solidFill>
            <a:srgbClr val="FFFFFF">
              <a:alpha val="3615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Green Team’s Product</a:t>
            </a:r>
            <a:endParaRPr b="1"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solidFill>
            <a:srgbClr val="FFFFFF">
              <a:alpha val="2730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b="1">
                <a:solidFill>
                  <a:srgbClr val="000000"/>
                </a:solidFill>
              </a:rPr>
              <a:t>Features/Products: 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 b="1">
                <a:solidFill>
                  <a:srgbClr val="000000"/>
                </a:solidFill>
              </a:rPr>
              <a:t>RFID system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 b="1">
                <a:solidFill>
                  <a:srgbClr val="000000"/>
                </a:solidFill>
              </a:rPr>
              <a:t>Data stored into cloud Crashplan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 b="1">
                <a:solidFill>
                  <a:srgbClr val="000000"/>
                </a:solidFill>
              </a:rPr>
              <a:t>Raspberry Pi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 b="1">
                <a:solidFill>
                  <a:srgbClr val="000000"/>
                </a:solidFill>
              </a:rPr>
              <a:t>Recycling in conjunction with local pick-up system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Customer Base</a:t>
            </a:r>
            <a:endParaRPr b="1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Pittsburgh, focusing on Oakland, Shadyside and Squirrel Hill</a:t>
            </a:r>
            <a:endParaRPr sz="1800" b="1">
              <a:solidFill>
                <a:srgbClr val="11111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solidFill>
            <a:srgbClr val="FFFFFF">
              <a:alpha val="3608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Green Team’s Value Proposition</a:t>
            </a:r>
            <a:endParaRPr b="1"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solidFill>
            <a:srgbClr val="FFFFFF">
              <a:alpha val="3608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●"/>
            </a:pPr>
            <a:r>
              <a:rPr lang="en" b="1">
                <a:solidFill>
                  <a:srgbClr val="111111"/>
                </a:solidFill>
              </a:rPr>
              <a:t>Local City/Municipality</a:t>
            </a:r>
            <a:endParaRPr b="1">
              <a:solidFill>
                <a:srgbClr val="11111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400"/>
              <a:buChar char="○"/>
            </a:pPr>
            <a:r>
              <a:rPr lang="en" b="1">
                <a:solidFill>
                  <a:srgbClr val="111111"/>
                </a:solidFill>
              </a:rPr>
              <a:t>Cleaner/more environmentally friendly city.</a:t>
            </a:r>
            <a:endParaRPr b="1">
              <a:solidFill>
                <a:srgbClr val="11111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400"/>
              <a:buChar char="○"/>
            </a:pPr>
            <a:r>
              <a:rPr lang="en" b="1">
                <a:solidFill>
                  <a:srgbClr val="111111"/>
                </a:solidFill>
              </a:rPr>
              <a:t>Department of Environmental Protection provides economic incentives (grants) to cities based on how much they recycle.</a:t>
            </a:r>
            <a:endParaRPr b="1">
              <a:solidFill>
                <a:srgbClr val="11111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●"/>
            </a:pPr>
            <a:r>
              <a:rPr lang="en" b="1">
                <a:solidFill>
                  <a:srgbClr val="111111"/>
                </a:solidFill>
              </a:rPr>
              <a:t>Chain Companies</a:t>
            </a:r>
            <a:endParaRPr b="1">
              <a:solidFill>
                <a:srgbClr val="11111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400"/>
              <a:buChar char="○"/>
            </a:pPr>
            <a:r>
              <a:rPr lang="en" b="1">
                <a:solidFill>
                  <a:srgbClr val="111111"/>
                </a:solidFill>
              </a:rPr>
              <a:t>Increase in customers due to points system.</a:t>
            </a:r>
            <a:endParaRPr b="1">
              <a:solidFill>
                <a:srgbClr val="11111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●"/>
            </a:pPr>
            <a:r>
              <a:rPr lang="en" b="1">
                <a:solidFill>
                  <a:srgbClr val="111111"/>
                </a:solidFill>
              </a:rPr>
              <a:t>Everyday People</a:t>
            </a:r>
            <a:endParaRPr b="1">
              <a:solidFill>
                <a:srgbClr val="11111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400"/>
              <a:buChar char="○"/>
            </a:pPr>
            <a:r>
              <a:rPr lang="en" b="1">
                <a:solidFill>
                  <a:srgbClr val="111111"/>
                </a:solidFill>
              </a:rPr>
              <a:t>People that already want to recycle: Feel better about themselves, earn points that they can spend at local companies (eateries, clothing etc.) </a:t>
            </a:r>
            <a:endParaRPr b="1">
              <a:solidFill>
                <a:srgbClr val="11111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400"/>
              <a:buChar char="○"/>
            </a:pPr>
            <a:r>
              <a:rPr lang="en" b="1">
                <a:solidFill>
                  <a:srgbClr val="111111"/>
                </a:solidFill>
              </a:rPr>
              <a:t>Increased knowledge on how to properly recycle. 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solidFill>
            <a:srgbClr val="FFFFFF">
              <a:alpha val="3608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Sources of Revenue</a:t>
            </a:r>
            <a:endParaRPr b="1"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11700" y="1051625"/>
            <a:ext cx="8520600" cy="3601200"/>
          </a:xfrm>
          <a:prstGeom prst="rect">
            <a:avLst/>
          </a:prstGeom>
          <a:solidFill>
            <a:srgbClr val="FFFFFF">
              <a:alpha val="3608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●"/>
            </a:pPr>
            <a:r>
              <a:rPr lang="en" sz="1800" b="1">
                <a:solidFill>
                  <a:srgbClr val="111111"/>
                </a:solidFill>
              </a:rPr>
              <a:t>Sponsors from companies</a:t>
            </a:r>
            <a:endParaRPr sz="1800" b="1">
              <a:solidFill>
                <a:srgbClr val="11111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○"/>
            </a:pPr>
            <a:r>
              <a:rPr lang="en" sz="1800" b="1">
                <a:solidFill>
                  <a:srgbClr val="111111"/>
                </a:solidFill>
              </a:rPr>
              <a:t>Companies pay for advertising</a:t>
            </a:r>
            <a:endParaRPr sz="1800" b="1">
              <a:solidFill>
                <a:srgbClr val="111111"/>
              </a:solidFill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■"/>
            </a:pPr>
            <a:r>
              <a:rPr lang="en" sz="1800" b="1">
                <a:solidFill>
                  <a:srgbClr val="111111"/>
                </a:solidFill>
              </a:rPr>
              <a:t>Their coupons to put into our app</a:t>
            </a:r>
            <a:endParaRPr sz="1800" b="1">
              <a:solidFill>
                <a:srgbClr val="111111"/>
              </a:solidFill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■"/>
            </a:pPr>
            <a:r>
              <a:rPr lang="en" sz="1800" b="1">
                <a:solidFill>
                  <a:srgbClr val="111111"/>
                </a:solidFill>
              </a:rPr>
              <a:t>Charge them business advertising fees and affiliate fees</a:t>
            </a:r>
            <a:endParaRPr sz="1800" b="1">
              <a:solidFill>
                <a:srgbClr val="11111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●"/>
            </a:pPr>
            <a:r>
              <a:rPr lang="en" sz="1800" b="1">
                <a:solidFill>
                  <a:srgbClr val="111111"/>
                </a:solidFill>
              </a:rPr>
              <a:t>Ads in app</a:t>
            </a:r>
            <a:endParaRPr sz="1800" b="1">
              <a:solidFill>
                <a:srgbClr val="11111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○"/>
            </a:pPr>
            <a:r>
              <a:rPr lang="en" sz="1800" b="1">
                <a:solidFill>
                  <a:srgbClr val="111111"/>
                </a:solidFill>
              </a:rPr>
              <a:t>Points toward coupons to use toward a company</a:t>
            </a:r>
            <a:endParaRPr sz="1800" b="1">
              <a:solidFill>
                <a:srgbClr val="11111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●"/>
            </a:pPr>
            <a:r>
              <a:rPr lang="en" sz="1800" b="1">
                <a:solidFill>
                  <a:srgbClr val="111111"/>
                </a:solidFill>
              </a:rPr>
              <a:t>Banner ads</a:t>
            </a:r>
            <a:endParaRPr sz="1800" b="1">
              <a:solidFill>
                <a:srgbClr val="11111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●"/>
            </a:pPr>
            <a:r>
              <a:rPr lang="en" b="1">
                <a:solidFill>
                  <a:srgbClr val="111111"/>
                </a:solidFill>
              </a:rPr>
              <a:t>QR sticker</a:t>
            </a:r>
            <a:r>
              <a:rPr lang="en" sz="1800" b="1">
                <a:solidFill>
                  <a:srgbClr val="111111"/>
                </a:solidFill>
              </a:rPr>
              <a:t> sales</a:t>
            </a:r>
            <a:endParaRPr sz="1800" b="1">
              <a:solidFill>
                <a:srgbClr val="11111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○"/>
            </a:pPr>
            <a:r>
              <a:rPr lang="en" sz="1800" b="1">
                <a:solidFill>
                  <a:srgbClr val="111111"/>
                </a:solidFill>
              </a:rPr>
              <a:t>People need to buy a QR code with RFID chip to put on their recycling bins to scan for pickup.</a:t>
            </a:r>
            <a:endParaRPr sz="18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graphicFrame>
        <p:nvGraphicFramePr>
          <p:cNvPr id="92" name="Google Shape;92;p18"/>
          <p:cNvGraphicFramePr/>
          <p:nvPr/>
        </p:nvGraphicFramePr>
        <p:xfrm>
          <a:off x="-50" y="-12"/>
          <a:ext cx="9068400" cy="5021261"/>
        </p:xfrm>
        <a:graphic>
          <a:graphicData uri="http://schemas.openxmlformats.org/drawingml/2006/table">
            <a:tbl>
              <a:tblPr>
                <a:noFill/>
                <a:tableStyleId>{4C3710D6-C636-49B0-AF22-9154AA5CDBDE}</a:tableStyleId>
              </a:tblPr>
              <a:tblGrid>
                <a:gridCol w="2267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4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9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7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112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iRecycle</a:t>
                      </a:r>
                      <a:endParaRPr sz="1100" b="1"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Recycle Nation</a:t>
                      </a:r>
                      <a:endParaRPr sz="1100" b="1"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Us</a:t>
                      </a:r>
                      <a:endParaRPr sz="1100" b="1"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4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</a:rPr>
                        <a:t>Offers location services to find your nearest recycling center</a:t>
                      </a:r>
                      <a:endParaRPr sz="1100" b="1"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5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</a:rPr>
                        <a:t>Allow user to discover if a certain material is recyclable?</a:t>
                      </a:r>
                      <a:endParaRPr sz="1100" b="1"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4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Directly works with local government to make recycling more prevalent in their communities</a:t>
                      </a:r>
                      <a:endParaRPr sz="1100" b="1"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5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</a:rPr>
                        <a:t>Provide Incentive to increase recycling</a:t>
                      </a:r>
                      <a:endParaRPr sz="1100" b="1"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5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Tracks recycling</a:t>
                      </a:r>
                      <a:endParaRPr sz="1100" b="1"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5116" y="4410141"/>
            <a:ext cx="598125" cy="59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912" y="3672037"/>
            <a:ext cx="537450" cy="53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4000" y="1163898"/>
            <a:ext cx="598125" cy="46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1850" y="2104723"/>
            <a:ext cx="598125" cy="46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1850" y="2942148"/>
            <a:ext cx="598125" cy="46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1850" y="3710623"/>
            <a:ext cx="598125" cy="46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7550" y="3641686"/>
            <a:ext cx="598125" cy="5981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1850" y="1267298"/>
            <a:ext cx="598125" cy="46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3591" y="2718103"/>
            <a:ext cx="598125" cy="59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2725" y="2873211"/>
            <a:ext cx="598125" cy="5981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3250" y="4410161"/>
            <a:ext cx="598125" cy="5981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2937" y="1163898"/>
            <a:ext cx="598125" cy="46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4000" y="2018560"/>
            <a:ext cx="598125" cy="46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3250" y="2104798"/>
            <a:ext cx="598125" cy="46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81375" y="4479098"/>
            <a:ext cx="598125" cy="460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solidFill>
            <a:srgbClr val="FFFFFF">
              <a:alpha val="3608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Sources of Financing</a:t>
            </a:r>
            <a:endParaRPr b="1"/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solidFill>
            <a:srgbClr val="FFFFFF">
              <a:alpha val="334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Enter product into Innovation competitions to raise awareness and meet startup costs</a:t>
            </a:r>
            <a:endParaRPr b="1"/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i.e. Randall Family Big Idea Competition, PiNCh, etc.</a:t>
            </a:r>
            <a:endParaRPr sz="1800" b="1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Apply for funds from Innovation Works in Pittsburgh</a:t>
            </a:r>
            <a:endParaRPr b="1"/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Technology-based startups in Pittsburgh</a:t>
            </a:r>
            <a:endParaRPr sz="1800" b="1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●"/>
            </a:pPr>
            <a:r>
              <a:rPr lang="en" b="1">
                <a:solidFill>
                  <a:srgbClr val="111111"/>
                </a:solidFill>
              </a:rPr>
              <a:t>Grants from the government </a:t>
            </a:r>
            <a:endParaRPr b="1">
              <a:solidFill>
                <a:srgbClr val="111111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○"/>
            </a:pPr>
            <a:r>
              <a:rPr lang="en" sz="1800" b="1">
                <a:solidFill>
                  <a:srgbClr val="111111"/>
                </a:solidFill>
              </a:rPr>
              <a:t>EPA’s P3 Program</a:t>
            </a:r>
            <a:endParaRPr sz="1800" b="1">
              <a:solidFill>
                <a:srgbClr val="111111"/>
              </a:solidFill>
            </a:endParaRPr>
          </a:p>
          <a:p>
            <a:pPr marL="137160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■"/>
            </a:pPr>
            <a:r>
              <a:rPr lang="en" sz="1800" b="1">
                <a:solidFill>
                  <a:srgbClr val="111111"/>
                </a:solidFill>
              </a:rPr>
              <a:t>Especially for students</a:t>
            </a:r>
            <a:endParaRPr sz="1800" b="1">
              <a:solidFill>
                <a:srgbClr val="111111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800"/>
              <a:buChar char="○"/>
            </a:pPr>
            <a:r>
              <a:rPr lang="en" sz="1800" b="1">
                <a:solidFill>
                  <a:srgbClr val="111111"/>
                </a:solidFill>
              </a:rPr>
              <a:t>Rockefeller Brothers Fund Sustainable Development</a:t>
            </a:r>
            <a:endParaRPr sz="1800" b="1">
              <a:solidFill>
                <a:srgbClr val="11111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800" b="1">
              <a:solidFill>
                <a:srgbClr val="11111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solidFill>
            <a:srgbClr val="FFFFFF">
              <a:alpha val="3608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Obstacles/Future Milestones</a:t>
            </a:r>
            <a:endParaRPr b="1"/>
          </a:p>
        </p:txBody>
      </p:sp>
      <p:sp>
        <p:nvSpPr>
          <p:cNvPr id="119" name="Google Shape;119;p2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solidFill>
            <a:srgbClr val="FFFFFF">
              <a:alpha val="3608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Obstacles</a:t>
            </a:r>
            <a:endParaRPr b="1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Initial costs:</a:t>
            </a:r>
            <a:endParaRPr sz="1800" b="1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 b="1"/>
              <a:t>Raspberry Pi (200 dollars per truck) </a:t>
            </a:r>
            <a:endParaRPr sz="1800" b="1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 b="1"/>
              <a:t>Clash plan (10 dollars per month per truck)</a:t>
            </a:r>
            <a:endParaRPr sz="1800" b="1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Reliance of cooperation of local recycling companies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Future</a:t>
            </a:r>
            <a:endParaRPr b="1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Begin in Oakland, Shadyside and Squirrel Hill</a:t>
            </a:r>
            <a:endParaRPr sz="1800" b="1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Expand throughout the rest of Pittsburgh </a:t>
            </a:r>
            <a:endParaRPr sz="1800" b="1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Prize money will manage startup costs</a:t>
            </a:r>
            <a:endParaRPr sz="18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Office PowerPoint</Application>
  <PresentationFormat>On-screen Show (16:9)</PresentationFormat>
  <Paragraphs>63</Paragraphs>
  <Slides>11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Economica</vt:lpstr>
      <vt:lpstr>Arial</vt:lpstr>
      <vt:lpstr>Open Sans</vt:lpstr>
      <vt:lpstr>Montserrat</vt:lpstr>
      <vt:lpstr>Luxe</vt:lpstr>
      <vt:lpstr>Green Team Presentation</vt:lpstr>
      <vt:lpstr>PowerPoint Presentation</vt:lpstr>
      <vt:lpstr>PowerPoint Presentation</vt:lpstr>
      <vt:lpstr>Green Team’s Product</vt:lpstr>
      <vt:lpstr>Green Team’s Value Proposition</vt:lpstr>
      <vt:lpstr>Sources of Revenue</vt:lpstr>
      <vt:lpstr>PowerPoint Presentation</vt:lpstr>
      <vt:lpstr>Sources of Financing</vt:lpstr>
      <vt:lpstr>Obstacles/Future Milestones</vt:lpstr>
      <vt:lpstr>Questions?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Team Presentation</dc:title>
  <dc:creator>Lucy Chen</dc:creator>
  <cp:lastModifiedBy>Chen, Lucy</cp:lastModifiedBy>
  <cp:revision>22</cp:revision>
  <dcterms:modified xsi:type="dcterms:W3CDTF">2018-10-14T16:37:07Z</dcterms:modified>
</cp:coreProperties>
</file>